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8" r:id="rId1"/>
  </p:sldMasterIdLst>
  <p:notesMasterIdLst>
    <p:notesMasterId r:id="rId29"/>
  </p:notesMasterIdLst>
  <p:handoutMasterIdLst>
    <p:handoutMasterId r:id="rId30"/>
  </p:handout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1" r:id="rId25"/>
    <p:sldId id="282" r:id="rId26"/>
    <p:sldId id="283" r:id="rId27"/>
    <p:sldId id="284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23748-9C9A-CB47-87C1-1D199B1E84E4}" type="datetimeFigureOut">
              <a:rPr lang="en-US" smtClean="0"/>
              <a:t>9/24/16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754A0-407C-7A4F-9471-9B7D3C09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248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8C72E-E58E-984A-87A2-3ED0116BC210}" type="datetimeFigureOut">
              <a:rPr lang="en-US" smtClean="0"/>
              <a:t>9/24/16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D4E34-12EB-CC4E-8063-1D22CE49E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634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3EAD7E-995D-B24A-99B9-1331E4292809}" type="datetime1">
              <a:rPr lang="en-US" smtClean="0"/>
              <a:t>9/24/16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6502A4-0CA2-1649-8E34-9610A941B0FE}" type="datetime1">
              <a:rPr lang="en-US" smtClean="0"/>
              <a:t>9/24/16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3395C-DC6F-495F-9C61-7702FB95B3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294646-5FE3-4A48-A014-58C2525DD578}" type="datetime1">
              <a:rPr lang="en-US" smtClean="0"/>
              <a:t>9/24/16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D8F1C-3B45-4E47-AABA-F48C04BDFA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2256E-C682-B841-B388-EDA12EE78EDC}" type="datetime1">
              <a:rPr lang="en-US" smtClean="0"/>
              <a:t>9/24/16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FA4101-0A11-634A-9FA1-8C11938D345E}" type="datetime1">
              <a:rPr lang="en-US" smtClean="0"/>
              <a:t>9/24/16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55E27-18E1-49EE-BD03-FFB787A0E48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2ABBDF-D48A-B641-8CEE-E68A2E31498C}" type="datetime1">
              <a:rPr lang="en-US" smtClean="0"/>
              <a:t>9/24/16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8E2C-83C8-400C-BE17-AB8AA05A43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D8A828-DF6B-B547-9C15-853FD205EFAC}" type="datetime1">
              <a:rPr lang="en-US" smtClean="0"/>
              <a:t>9/24/16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1ABA-EC60-4CD7-9736-40B2A78A7AD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991674-6B77-084E-8B25-341760E41C56}" type="datetime1">
              <a:rPr lang="en-US" smtClean="0"/>
              <a:t>9/24/16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6BF3-FBA1-4123-8268-862DC0DBF8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0A3F6A-E782-EE48-8177-3E13123437A5}" type="datetime1">
              <a:rPr lang="en-US" smtClean="0"/>
              <a:t>9/24/16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20695-F264-4088-A629-46AD26F482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FEF4C5-5278-8844-8C63-0698583B02D0}" type="datetime1">
              <a:rPr lang="en-US" smtClean="0"/>
              <a:t>9/24/16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016079-3BCE-D34F-A49C-2EE503186D08}" type="datetime1">
              <a:rPr lang="en-US" smtClean="0"/>
              <a:t>9/24/16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CEB35-B93F-4B98-8A3F-23BCE3A8B6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3190228-A8FD-6149-A626-2EF241BBDEE4}" type="datetime1">
              <a:rPr lang="en-US" smtClean="0"/>
              <a:t>9/24/16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3AD0EE5-9C5D-4B43-90A8-32B6CC0D8F3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404040"/>
                </a:solidFill>
              </a:rPr>
              <a:t>Introduction to Theoretical Computer Science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404040"/>
              </a:buClr>
              <a:buFont typeface="Arial" charset="0"/>
              <a:buNone/>
            </a:pPr>
            <a:r>
              <a:rPr lang="en-US" smtClean="0">
                <a:solidFill>
                  <a:srgbClr val="404040"/>
                </a:solidFill>
              </a:rPr>
              <a:t>CSC 304</a:t>
            </a:r>
          </a:p>
          <a:p>
            <a:pPr>
              <a:buClr>
                <a:srgbClr val="404040"/>
              </a:buClr>
              <a:buFont typeface="Arial" charset="0"/>
              <a:buNone/>
            </a:pPr>
            <a:r>
              <a:rPr lang="en-US" smtClean="0">
                <a:solidFill>
                  <a:srgbClr val="404040"/>
                </a:solidFill>
              </a:rPr>
              <a:t>Professor Lucci </a:t>
            </a:r>
          </a:p>
          <a:p>
            <a:pPr>
              <a:buClr>
                <a:srgbClr val="404040"/>
              </a:buClr>
              <a:buFont typeface="Arial" charset="0"/>
              <a:buNone/>
            </a:pPr>
            <a:endParaRPr lang="en-US" smtClean="0">
              <a:solidFill>
                <a:srgbClr val="404040"/>
              </a:solidFill>
            </a:endParaRPr>
          </a:p>
          <a:p>
            <a:pPr>
              <a:buClr>
                <a:srgbClr val="404040"/>
              </a:buClr>
              <a:buFont typeface="Arial" charset="0"/>
              <a:buNone/>
            </a:pPr>
            <a:r>
              <a:rPr lang="en-US" sz="4000" smtClean="0">
                <a:solidFill>
                  <a:srgbClr val="404040"/>
                </a:solidFill>
              </a:rPr>
              <a:t>Lecture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Content Placeholder 2"/>
          <p:cNvSpPr>
            <a:spLocks noGrp="1"/>
          </p:cNvSpPr>
          <p:nvPr>
            <p:ph idx="1"/>
          </p:nvPr>
        </p:nvSpPr>
        <p:spPr>
          <a:xfrm>
            <a:off x="900113" y="1036637"/>
            <a:ext cx="7345362" cy="58213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 have built an FSM to recognize the string ‘( )’ …M</a:t>
            </a:r>
            <a:r>
              <a:rPr lang="en-US" sz="3200" baseline="-25000" dirty="0" smtClean="0"/>
              <a:t>1</a:t>
            </a:r>
            <a:endParaRPr lang="en-US" sz="3200" dirty="0" smtClean="0"/>
          </a:p>
          <a:p>
            <a:r>
              <a:rPr lang="en-US" sz="3200" dirty="0" smtClean="0"/>
              <a:t>Now let’s design an FSM to recognize the set of strings { ( ), ( ( ) )}</a:t>
            </a:r>
          </a:p>
          <a:p>
            <a:endParaRPr lang="en-US" sz="3200" dirty="0" smtClean="0"/>
          </a:p>
          <a:p>
            <a:r>
              <a:rPr lang="en-US" sz="3200" dirty="0" smtClean="0"/>
              <a:t>M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: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1062038"/>
            <a:ext cx="7594600" cy="6105525"/>
          </a:xfrm>
        </p:spPr>
        <p:txBody>
          <a:bodyPr>
            <a:normAutofit/>
          </a:bodyPr>
          <a:lstStyle/>
          <a:p>
            <a:r>
              <a:rPr lang="en-US" dirty="0" smtClean="0"/>
              <a:t>We observe that M</a:t>
            </a:r>
            <a:r>
              <a:rPr lang="en-US" baseline="-25000" dirty="0" smtClean="0"/>
              <a:t>2</a:t>
            </a:r>
            <a:r>
              <a:rPr lang="en-US" dirty="0" smtClean="0"/>
              <a:t> does indeed recognize {( ),( ( ) ) }</a:t>
            </a:r>
          </a:p>
          <a:p>
            <a:r>
              <a:rPr lang="en-US" dirty="0" smtClean="0"/>
              <a:t>However, M</a:t>
            </a:r>
            <a:r>
              <a:rPr lang="en-US" baseline="-25000" dirty="0" smtClean="0"/>
              <a:t>2</a:t>
            </a:r>
            <a:r>
              <a:rPr lang="en-US" dirty="0" smtClean="0"/>
              <a:t> fails when presented with ‘( ( ( ) ) )’    or ‘( ( ) ( ) )’ </a:t>
            </a:r>
          </a:p>
          <a:p>
            <a:r>
              <a:rPr lang="en-US" dirty="0" smtClean="0"/>
              <a:t>How many states would an FSM require to recognize ‘( ( ( ) ) )’?</a:t>
            </a:r>
          </a:p>
          <a:p>
            <a:r>
              <a:rPr lang="en-US" dirty="0" smtClean="0"/>
              <a:t>The same question generalized to any well balanced parenthesized expression?</a:t>
            </a:r>
          </a:p>
          <a:p>
            <a:pPr algn="ctr">
              <a:buFont typeface="Arial" charset="0"/>
              <a:buNone/>
            </a:pPr>
            <a:r>
              <a:rPr lang="en-US" b="1" dirty="0" smtClean="0"/>
              <a:t>This problem is unsolvable on an FSM!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Pushdown Automaton(PDA)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3600" dirty="0" smtClean="0"/>
              <a:t>Can the language of well- balanced expressions be recognized on a PDA?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900113" y="244475"/>
            <a:ext cx="7345362" cy="850900"/>
          </a:xfrm>
        </p:spPr>
        <p:txBody>
          <a:bodyPr/>
          <a:lstStyle/>
          <a:p>
            <a:r>
              <a:rPr lang="en-US" smtClean="0"/>
              <a:t>PDA</a:t>
            </a:r>
          </a:p>
        </p:txBody>
      </p:sp>
      <p:pic>
        <p:nvPicPr>
          <p:cNvPr id="28674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t="984" b="984"/>
          <a:stretch>
            <a:fillRect/>
          </a:stretch>
        </p:blipFill>
        <p:spPr>
          <a:xfrm>
            <a:off x="328613" y="1095375"/>
            <a:ext cx="6792912" cy="2746375"/>
          </a:xfr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28613" y="4000500"/>
            <a:ext cx="8577262" cy="2666999"/>
          </a:xfrm>
          <a:prstGeom prst="rect">
            <a:avLst/>
          </a:prstGeom>
        </p:spPr>
        <p:txBody>
          <a:bodyPr numCol="2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In one move the PDA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Reads symbol on input tape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Checks its own state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Scans symbol on Stack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And then: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Moves r/w head one square to right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May pop a symbol off the stack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Push one or more symbols onto stack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May change state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Content Placeholder 2"/>
          <p:cNvSpPr>
            <a:spLocks noGrp="1"/>
          </p:cNvSpPr>
          <p:nvPr>
            <p:ph idx="1"/>
          </p:nvPr>
        </p:nvSpPr>
        <p:spPr>
          <a:xfrm>
            <a:off x="269875" y="476250"/>
            <a:ext cx="8477250" cy="5794375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A PDA to recognize (a subset for now only) of the language of well balanced parenthesized expressions </a:t>
            </a:r>
          </a:p>
          <a:p>
            <a:pPr lvl="1"/>
            <a:r>
              <a:rPr lang="en-US" sz="2400" smtClean="0"/>
              <a:t>i.e. L = { (</a:t>
            </a:r>
            <a:r>
              <a:rPr lang="en-US" sz="2400" baseline="30000" smtClean="0"/>
              <a:t>n</a:t>
            </a:r>
            <a:r>
              <a:rPr lang="en-US" sz="2400" smtClean="0"/>
              <a:t> )</a:t>
            </a:r>
            <a:r>
              <a:rPr lang="en-US" sz="2400" baseline="30000" smtClean="0"/>
              <a:t>n</a:t>
            </a:r>
            <a:r>
              <a:rPr lang="en-US" sz="2400" smtClean="0"/>
              <a:t> | n &gt;= 1} – this is called a </a:t>
            </a:r>
            <a:r>
              <a:rPr lang="en-US" sz="2400" i="1" smtClean="0"/>
              <a:t>language expression</a:t>
            </a:r>
          </a:p>
          <a:p>
            <a:pPr lvl="1"/>
            <a:endParaRPr lang="en-US" sz="2400" i="1" smtClean="0"/>
          </a:p>
          <a:p>
            <a:r>
              <a:rPr lang="en-US" sz="2600" smtClean="0"/>
              <a:t>A language is merely a set of strings (more on this later)</a:t>
            </a:r>
          </a:p>
          <a:p>
            <a:endParaRPr lang="en-US" sz="2600" smtClean="0"/>
          </a:p>
          <a:p>
            <a:r>
              <a:rPr lang="en-US" sz="2600" smtClean="0"/>
              <a:t>A language expression is shorthand to help us denote specific languages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0693" b="-10693"/>
          <a:stretch>
            <a:fillRect/>
          </a:stretch>
        </p:blipFill>
        <p:spPr>
          <a:xfrm>
            <a:off x="180975" y="395288"/>
            <a:ext cx="8824913" cy="61214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4692" r="4692"/>
          <a:stretch>
            <a:fillRect/>
          </a:stretch>
        </p:blipFill>
        <p:spPr>
          <a:xfrm>
            <a:off x="312738" y="879475"/>
            <a:ext cx="8588375" cy="45974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2468" b="-32468"/>
          <a:stretch>
            <a:fillRect/>
          </a:stretch>
        </p:blipFill>
        <p:spPr>
          <a:xfrm>
            <a:off x="312738" y="895350"/>
            <a:ext cx="8647112" cy="462915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9178" b="-49178"/>
          <a:stretch>
            <a:fillRect/>
          </a:stretch>
        </p:blipFill>
        <p:spPr>
          <a:xfrm>
            <a:off x="376238" y="1133475"/>
            <a:ext cx="8529637" cy="456565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2"/>
          <p:cNvSpPr>
            <a:spLocks noGrp="1"/>
          </p:cNvSpPr>
          <p:nvPr>
            <p:ph idx="1"/>
          </p:nvPr>
        </p:nvSpPr>
        <p:spPr>
          <a:xfrm>
            <a:off x="900113" y="1173162"/>
            <a:ext cx="7345362" cy="5684838"/>
          </a:xfrm>
        </p:spPr>
        <p:txBody>
          <a:bodyPr/>
          <a:lstStyle/>
          <a:p>
            <a:r>
              <a:rPr lang="en-US" dirty="0" smtClean="0"/>
              <a:t>Recognizing the language L = { (</a:t>
            </a:r>
            <a:r>
              <a:rPr lang="en-US" baseline="30000" dirty="0" smtClean="0"/>
              <a:t>n</a:t>
            </a:r>
            <a:r>
              <a:rPr lang="en-US" dirty="0" smtClean="0"/>
              <a:t> )</a:t>
            </a:r>
            <a:r>
              <a:rPr lang="en-US" baseline="30000" dirty="0" smtClean="0"/>
              <a:t>n</a:t>
            </a:r>
            <a:r>
              <a:rPr lang="en-US" dirty="0" smtClean="0"/>
              <a:t> | n &gt;= 1}  was impossible on an FSM. </a:t>
            </a:r>
          </a:p>
          <a:p>
            <a:pPr lvl="1"/>
            <a:r>
              <a:rPr lang="en-US" dirty="0" smtClean="0"/>
              <a:t>However, L is recognizable on a PDA!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Word Processing Task: Type n letters. Backup n spaces. Then underline the string.</a:t>
            </a:r>
          </a:p>
          <a:p>
            <a:endParaRPr lang="en-US" dirty="0" smtClean="0"/>
          </a:p>
          <a:p>
            <a:r>
              <a:rPr lang="en-US" dirty="0" smtClean="0"/>
              <a:t>Lets try to recognize L = {</a:t>
            </a:r>
            <a:r>
              <a:rPr lang="en-US" dirty="0" err="1" smtClean="0"/>
              <a:t>a</a:t>
            </a:r>
            <a:r>
              <a:rPr lang="en-US" baseline="30000" dirty="0" err="1" smtClean="0"/>
              <a:t>n</a:t>
            </a:r>
            <a:r>
              <a:rPr lang="en-US" dirty="0" err="1" smtClean="0"/>
              <a:t>b</a:t>
            </a:r>
            <a:r>
              <a:rPr lang="en-US" baseline="30000" dirty="0" err="1" smtClean="0"/>
              <a:t>n</a:t>
            </a:r>
            <a:r>
              <a:rPr lang="en-US" dirty="0" err="1" smtClean="0"/>
              <a:t>c</a:t>
            </a:r>
            <a:r>
              <a:rPr lang="en-US" baseline="30000" dirty="0" err="1" smtClean="0"/>
              <a:t>n</a:t>
            </a:r>
            <a:r>
              <a:rPr lang="en-US" dirty="0" smtClean="0"/>
              <a:t> | n &gt;= 1}</a:t>
            </a:r>
          </a:p>
          <a:p>
            <a:pPr lvl="1"/>
            <a:r>
              <a:rPr lang="en-US" dirty="0" smtClean="0"/>
              <a:t>Note: a</a:t>
            </a:r>
            <a:r>
              <a:rPr lang="en-US" baseline="30000" dirty="0" smtClean="0"/>
              <a:t>n </a:t>
            </a:r>
            <a:r>
              <a:rPr lang="en-US" dirty="0" smtClean="0"/>
              <a:t> is shorthand for n copies of the letter ‘a’</a:t>
            </a:r>
          </a:p>
          <a:p>
            <a:pPr lvl="1"/>
            <a:endParaRPr lang="en-US" baseline="30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Recap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Keywords from Lesson 1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116" y="1766838"/>
            <a:ext cx="8541148" cy="4637950"/>
          </a:xfrm>
        </p:spPr>
        <p:txBody>
          <a:bodyPr numCol="2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Procedure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 primitives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 Level Language (HLL)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Compiler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Source Program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 Code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Solvable/ Problem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Problem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Decidable/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Undecidable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Problem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Tractable/ Intractable Problem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Polynomial, super-polynomial, exponential, factorial time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 Model of Computation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Mathematical Model of Computation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Reasonable Model of Computation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ALU, CU, SISD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Stored program concept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Turning machine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Unary Notation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Unbounded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38" y="1141998"/>
            <a:ext cx="8466137" cy="4380076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 we begin by pushing a’s on stack, then pop a’s once b’s are encountered</a:t>
            </a:r>
          </a:p>
          <a:p>
            <a:pPr lvl="1" fontAlgn="auto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Next…a ‘c’ is scanned….WHAT NOW?!</a:t>
            </a:r>
          </a:p>
          <a:p>
            <a:pPr marL="0" indent="0" algn="ctr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Pass a’s until a ‘b’ is encountered and match b’s with c’s</a:t>
            </a:r>
          </a:p>
          <a:p>
            <a:pPr marL="0" indent="0" algn="ctr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 stuck!</a:t>
            </a:r>
          </a:p>
          <a:p>
            <a:pPr marL="0" indent="0" algn="ctr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 many a’s were there?!!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Nobody say count!!!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course ‘count’ is a four letter word</a:t>
            </a:r>
          </a:p>
          <a:p>
            <a:pPr marL="0" indent="0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is counting forbidden?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Turing Machines Revisited 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Recognizing L = {a</a:t>
            </a:r>
            <a:r>
              <a:rPr lang="en-US" baseline="30000" smtClean="0"/>
              <a:t>n</a:t>
            </a:r>
            <a:r>
              <a:rPr lang="en-US" smtClean="0"/>
              <a:t>b</a:t>
            </a:r>
            <a:r>
              <a:rPr lang="en-US" baseline="30000" smtClean="0"/>
              <a:t>n</a:t>
            </a:r>
            <a:r>
              <a:rPr lang="en-US" smtClean="0"/>
              <a:t>c</a:t>
            </a:r>
            <a:r>
              <a:rPr lang="en-US" baseline="30000" smtClean="0"/>
              <a:t>n</a:t>
            </a:r>
            <a:r>
              <a:rPr lang="en-US" smtClean="0"/>
              <a:t> | n &gt;= 1} is impossible on a PDA</a:t>
            </a:r>
          </a:p>
          <a:p>
            <a:r>
              <a:rPr lang="en-US" smtClean="0"/>
              <a:t>However, a Tm to recognize L is possible</a:t>
            </a:r>
          </a:p>
          <a:p>
            <a:r>
              <a:rPr lang="en-US" smtClean="0"/>
              <a:t>First we need a strategy: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396875"/>
            <a:ext cx="7345362" cy="5668963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Turing machine to recognize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 = {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baseline="30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baseline="30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baseline="30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| n &gt;= 1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}:</a:t>
            </a:r>
          </a:p>
          <a:p>
            <a:pPr marL="0" indent="0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if a problem is not solvable on a Turing machine- Where do we look?!</a:t>
            </a:r>
          </a:p>
          <a:p>
            <a:pPr marL="0" indent="0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44475"/>
            <a:ext cx="7345362" cy="7239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First…a joke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93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519" r="-14519"/>
          <a:stretch>
            <a:fillRect/>
          </a:stretch>
        </p:blipFill>
        <p:spPr>
          <a:xfrm>
            <a:off x="698500" y="968375"/>
            <a:ext cx="7762875" cy="55721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Back to Tm’s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762000" y="1778000"/>
            <a:ext cx="7483475" cy="4287838"/>
          </a:xfrm>
        </p:spPr>
        <p:txBody>
          <a:bodyPr/>
          <a:lstStyle/>
          <a:p>
            <a:r>
              <a:rPr lang="en-US" smtClean="0"/>
              <a:t>Set Up</a:t>
            </a:r>
          </a:p>
          <a:p>
            <a:pPr lvl="1"/>
            <a:r>
              <a:rPr lang="en-US" smtClean="0"/>
              <a:t>The computational power of a PDA is greater than that of a FSM as there are problems unsolvable on an FSM that can be solved on a PDA</a:t>
            </a:r>
          </a:p>
          <a:p>
            <a:pPr lvl="1"/>
            <a:r>
              <a:rPr lang="en-US" smtClean="0"/>
              <a:t>Similarly, a Tm has greater computational power than a PDA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Turing-Church Thesis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>
          <a:xfrm>
            <a:off x="457200" y="2119975"/>
            <a:ext cx="8229600" cy="2409367"/>
          </a:xfrm>
        </p:spPr>
        <p:txBody>
          <a:bodyPr/>
          <a:lstStyle/>
          <a:p>
            <a:pPr marL="350838" lvl="1" indent="0">
              <a:buFont typeface="Arial" charset="0"/>
              <a:buNone/>
            </a:pPr>
            <a:r>
              <a:rPr lang="en-US" sz="2800" dirty="0" smtClean="0"/>
              <a:t>The computational power of a digital computer is equivalent to that of a Turing machine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2"/>
          <p:cNvSpPr>
            <a:spLocks noGrp="1"/>
          </p:cNvSpPr>
          <p:nvPr>
            <p:ph idx="1"/>
          </p:nvPr>
        </p:nvSpPr>
        <p:spPr>
          <a:xfrm>
            <a:off x="666750" y="349250"/>
            <a:ext cx="7747000" cy="600075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Punch Line:</a:t>
            </a:r>
          </a:p>
          <a:p>
            <a:endParaRPr lang="en-US" sz="1000" dirty="0" smtClean="0"/>
          </a:p>
          <a:p>
            <a:pPr lvl="1"/>
            <a:r>
              <a:rPr lang="en-US" dirty="0" smtClean="0"/>
              <a:t>If a problem can be shown to be unsolvable on a Turing machine then the problem is unsolvable on a digital computer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Most computer scientists believe the Turing-Church thesis</a:t>
            </a:r>
          </a:p>
          <a:p>
            <a:pPr lvl="1"/>
            <a:endParaRPr lang="en-US" dirty="0" smtClean="0"/>
          </a:p>
          <a:p>
            <a:pPr lvl="1"/>
            <a:r>
              <a:rPr lang="en-US" sz="2800" dirty="0" smtClean="0"/>
              <a:t>*** Remember this is a thesis not a theorem.</a:t>
            </a:r>
          </a:p>
          <a:p>
            <a:pPr lvl="2"/>
            <a:r>
              <a:rPr lang="en-US" sz="2800" dirty="0" smtClean="0"/>
              <a:t>Ex: Does God exist?!</a:t>
            </a:r>
            <a:r>
              <a:rPr lang="en-US" dirty="0" smtClean="0"/>
              <a:t>		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We have considered the </a:t>
            </a:r>
            <a:r>
              <a:rPr lang="en-US" b="1" smtClean="0"/>
              <a:t>Turing machine </a:t>
            </a:r>
            <a:r>
              <a:rPr lang="en-US" smtClean="0"/>
              <a:t>as a </a:t>
            </a:r>
            <a:r>
              <a:rPr lang="en-US" b="1" smtClean="0"/>
              <a:t>reasonable model of computation. </a:t>
            </a:r>
          </a:p>
          <a:p>
            <a:endParaRPr lang="en-US" b="1" smtClean="0"/>
          </a:p>
          <a:p>
            <a:r>
              <a:rPr lang="en-US" smtClean="0"/>
              <a:t>Other models considered in this course:</a:t>
            </a:r>
          </a:p>
          <a:p>
            <a:pPr lvl="1"/>
            <a:r>
              <a:rPr lang="en-US" smtClean="0"/>
              <a:t>Finite state machine</a:t>
            </a:r>
          </a:p>
          <a:p>
            <a:pPr lvl="1"/>
            <a:r>
              <a:rPr lang="en-US" smtClean="0"/>
              <a:t>Pushdown automaton</a:t>
            </a:r>
          </a:p>
          <a:p>
            <a:pPr lvl="1">
              <a:buFont typeface="Arial" charset="0"/>
              <a:buNone/>
            </a:pPr>
            <a:endParaRPr 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Automata Models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000" dirty="0" smtClean="0"/>
          </a:p>
          <a:p>
            <a:r>
              <a:rPr lang="en-US" sz="3200" dirty="0" smtClean="0"/>
              <a:t>Finite state machine</a:t>
            </a:r>
          </a:p>
          <a:p>
            <a:r>
              <a:rPr lang="en-US" sz="3200" dirty="0" smtClean="0"/>
              <a:t>Pushdown automaton</a:t>
            </a:r>
          </a:p>
          <a:p>
            <a:r>
              <a:rPr lang="en-US" sz="3200" dirty="0" smtClean="0"/>
              <a:t>Turing machine </a:t>
            </a: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Automaton – noun (plural- tons, ta): 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mechanical device operating under its own power; a robot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who acts mechanically or leads a routine monotonous life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50838" lvl="1" indent="0" fontAlgn="auto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*from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Dictionary.com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Finite State Machine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Chief Characteristic:</a:t>
            </a:r>
          </a:p>
          <a:p>
            <a:pPr marL="0" indent="0">
              <a:buNone/>
            </a:pPr>
            <a:endParaRPr lang="en-US" sz="1000" dirty="0" smtClean="0"/>
          </a:p>
          <a:p>
            <a:pPr lvl="1"/>
            <a:r>
              <a:rPr lang="en-US" sz="2800" dirty="0" smtClean="0"/>
              <a:t> it only has a finite amount of memory which is fixed a priori. The memory cannot be augmented (where as with a Turing machine, one can always obtain more memory)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Pushdown Automaton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Has both</a:t>
            </a:r>
          </a:p>
          <a:p>
            <a:pPr lvl="1"/>
            <a:r>
              <a:rPr lang="en-US" sz="2800" dirty="0" smtClean="0"/>
              <a:t>An output tape</a:t>
            </a:r>
          </a:p>
          <a:p>
            <a:pPr lvl="1"/>
            <a:r>
              <a:rPr lang="en-US" sz="2800" dirty="0" smtClean="0"/>
              <a:t>A stack memory</a:t>
            </a:r>
          </a:p>
          <a:p>
            <a:pPr lvl="1"/>
            <a:endParaRPr lang="en-US" sz="3200" dirty="0" smtClean="0"/>
          </a:p>
          <a:p>
            <a:r>
              <a:rPr lang="en-US" sz="3200" dirty="0" smtClean="0"/>
              <a:t>The stack is unbounded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 Finite State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9775" y="1584325"/>
            <a:ext cx="4327525" cy="4821238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Observations:</a:t>
            </a: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Head can only read an input tape. Writing is forbidden!</a:t>
            </a: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number of states (in control mechanism) is fixed in advance.</a:t>
            </a: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Movement is one way only. The head is always moving to the right (whereas a Turing machine can move left or right)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5" name="Content Placeholder 2"/>
          <p:cNvSpPr txBox="1">
            <a:spLocks/>
          </p:cNvSpPr>
          <p:nvPr/>
        </p:nvSpPr>
        <p:spPr bwMode="auto">
          <a:xfrm>
            <a:off x="222250" y="1687513"/>
            <a:ext cx="4327525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>
              <a:buClr>
                <a:srgbClr val="404040"/>
              </a:buClr>
              <a:buFont typeface="Arial" charset="0"/>
              <a:buNone/>
            </a:pPr>
            <a:r>
              <a:rPr lang="en-US" sz="2000">
                <a:solidFill>
                  <a:srgbClr val="404040"/>
                </a:solidFill>
                <a:latin typeface="Calisto MT" pitchFamily="18" charset="0"/>
              </a:rPr>
              <a:t>Input Tape</a:t>
            </a:r>
          </a:p>
          <a:p>
            <a:pPr defTabSz="914400">
              <a:buClr>
                <a:srgbClr val="404040"/>
              </a:buClr>
              <a:buFont typeface="Arial" charset="0"/>
              <a:buNone/>
            </a:pPr>
            <a:endParaRPr lang="en-US" sz="2000">
              <a:solidFill>
                <a:srgbClr val="404040"/>
              </a:solidFill>
              <a:latin typeface="Calisto MT" pitchFamily="18" charset="0"/>
            </a:endParaRPr>
          </a:p>
          <a:p>
            <a:pPr defTabSz="914400">
              <a:buClr>
                <a:srgbClr val="404040"/>
              </a:buClr>
              <a:buFont typeface="Arial" charset="0"/>
              <a:buNone/>
            </a:pPr>
            <a:endParaRPr lang="en-US" sz="2000">
              <a:solidFill>
                <a:srgbClr val="404040"/>
              </a:solidFill>
              <a:latin typeface="Calisto MT" pitchFamily="18" charset="0"/>
            </a:endParaRPr>
          </a:p>
          <a:p>
            <a:pPr defTabSz="914400">
              <a:buClr>
                <a:srgbClr val="404040"/>
              </a:buClr>
              <a:buFont typeface="Arial" charset="0"/>
              <a:buNone/>
            </a:pPr>
            <a:endParaRPr lang="en-US" sz="2000">
              <a:solidFill>
                <a:srgbClr val="404040"/>
              </a:solidFill>
              <a:latin typeface="Calisto MT" pitchFamily="18" charset="0"/>
            </a:endParaRPr>
          </a:p>
          <a:p>
            <a:pPr defTabSz="914400">
              <a:buClr>
                <a:srgbClr val="404040"/>
              </a:buClr>
              <a:buFont typeface="Arial" charset="0"/>
              <a:buNone/>
            </a:pPr>
            <a:r>
              <a:rPr lang="en-US" sz="2000">
                <a:solidFill>
                  <a:srgbClr val="404040"/>
                </a:solidFill>
                <a:latin typeface="Calisto MT" pitchFamily="18" charset="0"/>
              </a:rPr>
              <a:t>                        </a:t>
            </a:r>
          </a:p>
          <a:p>
            <a:pPr defTabSz="914400">
              <a:buClr>
                <a:srgbClr val="404040"/>
              </a:buClr>
              <a:buFont typeface="Arial" charset="0"/>
              <a:buNone/>
            </a:pPr>
            <a:r>
              <a:rPr lang="en-US" sz="2000">
                <a:solidFill>
                  <a:srgbClr val="404040"/>
                </a:solidFill>
                <a:latin typeface="Calisto MT" pitchFamily="18" charset="0"/>
              </a:rPr>
              <a:t>                                   read head</a:t>
            </a:r>
          </a:p>
          <a:p>
            <a:pPr defTabSz="914400">
              <a:buClr>
                <a:srgbClr val="404040"/>
              </a:buClr>
              <a:buFont typeface="Arial" charset="0"/>
              <a:buNone/>
            </a:pPr>
            <a:endParaRPr lang="en-US" sz="2000">
              <a:solidFill>
                <a:srgbClr val="404040"/>
              </a:solidFill>
              <a:latin typeface="Calisto MT" pitchFamily="18" charset="0"/>
            </a:endParaRPr>
          </a:p>
          <a:p>
            <a:pPr defTabSz="914400">
              <a:buClr>
                <a:srgbClr val="404040"/>
              </a:buClr>
              <a:buFont typeface="Arial" charset="0"/>
              <a:buNone/>
            </a:pPr>
            <a:endParaRPr lang="en-US" sz="2000">
              <a:solidFill>
                <a:srgbClr val="404040"/>
              </a:solidFill>
              <a:latin typeface="Calisto MT" pitchFamily="18" charset="0"/>
            </a:endParaRPr>
          </a:p>
          <a:p>
            <a:pPr defTabSz="914400">
              <a:buClr>
                <a:srgbClr val="404040"/>
              </a:buClr>
              <a:buFont typeface="Arial" charset="0"/>
              <a:buNone/>
            </a:pPr>
            <a:r>
              <a:rPr lang="en-US" sz="2000">
                <a:solidFill>
                  <a:srgbClr val="404040"/>
                </a:solidFill>
                <a:latin typeface="Calisto MT" pitchFamily="18" charset="0"/>
              </a:rPr>
              <a:t>           Program – list of instructions</a:t>
            </a:r>
          </a:p>
          <a:p>
            <a:pPr defTabSz="914400">
              <a:buClr>
                <a:srgbClr val="404040"/>
              </a:buClr>
              <a:buFont typeface="Arial" charset="0"/>
              <a:buNone/>
            </a:pPr>
            <a:endParaRPr lang="en-US" sz="2000">
              <a:solidFill>
                <a:srgbClr val="404040"/>
              </a:solidFill>
              <a:latin typeface="Calisto MT" pitchFamily="18" charset="0"/>
            </a:endParaRPr>
          </a:p>
          <a:p>
            <a:pPr defTabSz="914400">
              <a:buClr>
                <a:srgbClr val="404040"/>
              </a:buClr>
              <a:buFont typeface="Arial" charset="0"/>
              <a:buNone/>
            </a:pPr>
            <a:r>
              <a:rPr lang="en-US" sz="2000">
                <a:solidFill>
                  <a:srgbClr val="404040"/>
                </a:solidFill>
                <a:latin typeface="Calisto MT" pitchFamily="18" charset="0"/>
              </a:rPr>
              <a:t>*Occasionally, you may use a model with an output tape as well upon which answers appear.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04813" y="2192338"/>
          <a:ext cx="4009462" cy="77090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8847"/>
                <a:gridCol w="472459"/>
                <a:gridCol w="543026"/>
                <a:gridCol w="543026"/>
                <a:gridCol w="543026"/>
                <a:gridCol w="543026"/>
                <a:gridCol w="1086052"/>
              </a:tblGrid>
              <a:tr h="77090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(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(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79525" y="3727450"/>
          <a:ext cx="2155580" cy="39072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55580"/>
              </a:tblGrid>
              <a:tr h="390723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580" name="Content Placeholder 2"/>
          <p:cNvSpPr txBox="1">
            <a:spLocks/>
          </p:cNvSpPr>
          <p:nvPr/>
        </p:nvSpPr>
        <p:spPr bwMode="auto">
          <a:xfrm>
            <a:off x="222250" y="1703388"/>
            <a:ext cx="4327525" cy="470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ts val="2000"/>
              </a:spcBef>
              <a:buClr>
                <a:srgbClr val="404040"/>
              </a:buClr>
              <a:buFont typeface="Arial" charset="0"/>
              <a:buNone/>
            </a:pPr>
            <a:endParaRPr lang="en-US" sz="2400">
              <a:solidFill>
                <a:srgbClr val="404040"/>
              </a:solidFill>
              <a:latin typeface="Calisto MT" pitchFamily="18" charset="0"/>
            </a:endParaRPr>
          </a:p>
        </p:txBody>
      </p:sp>
      <p:sp>
        <p:nvSpPr>
          <p:cNvPr id="23581" name="TextBox 8"/>
          <p:cNvSpPr txBox="1">
            <a:spLocks noChangeArrowheads="1"/>
          </p:cNvSpPr>
          <p:nvPr/>
        </p:nvSpPr>
        <p:spPr bwMode="auto">
          <a:xfrm>
            <a:off x="2076450" y="2979738"/>
            <a:ext cx="6921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>
                <a:latin typeface="Wingdings" pitchFamily="2" charset="2"/>
                <a:sym typeface="Wingdings" pitchFamily="2" charset="2"/>
              </a:rPr>
              <a:t>  </a:t>
            </a:r>
            <a:endParaRPr lang="en-US" sz="3200">
              <a:latin typeface="Calisto MT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368096"/>
            <a:ext cx="8612188" cy="630078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 FSM to recognize parenthesized expressions.</a:t>
            </a: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 ), ( ( ) ), ( ( ( ) ) ) would be accepted but ( (, ( ) ), and ( ) ( ) ) would not be</a:t>
            </a: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Accept states denoted by two concentric circles</a:t>
            </a: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FSM may contain more than one accept state.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57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6142" y="1741526"/>
            <a:ext cx="7521575" cy="346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CF25B-FC1A-4D72-8CBF-B585C6FDDF9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257</TotalTime>
  <Words>922</Words>
  <Application>Microsoft Macintosh PowerPoint</Application>
  <PresentationFormat>On-screen Show (4:3)</PresentationFormat>
  <Paragraphs>194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Calisto MT</vt:lpstr>
      <vt:lpstr>Wingdings</vt:lpstr>
      <vt:lpstr>Arial</vt:lpstr>
      <vt:lpstr>Clarity</vt:lpstr>
      <vt:lpstr>Introduction to Theoretical Computer Science</vt:lpstr>
      <vt:lpstr>Recap Keywords from Lesson 1</vt:lpstr>
      <vt:lpstr>PowerPoint Presentation</vt:lpstr>
      <vt:lpstr>Automata Models</vt:lpstr>
      <vt:lpstr>Definition</vt:lpstr>
      <vt:lpstr>Finite State Machine</vt:lpstr>
      <vt:lpstr>Pushdown Automaton</vt:lpstr>
      <vt:lpstr>A Finite State Machine</vt:lpstr>
      <vt:lpstr>PowerPoint Presentation</vt:lpstr>
      <vt:lpstr>PowerPoint Presentation</vt:lpstr>
      <vt:lpstr>PowerPoint Presentation</vt:lpstr>
      <vt:lpstr>Pushdown Automaton(PDA)</vt:lpstr>
      <vt:lpstr>PDA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Nobody say count!!!</vt:lpstr>
      <vt:lpstr>Turing Machines Revisited </vt:lpstr>
      <vt:lpstr>PowerPoint Presentation</vt:lpstr>
      <vt:lpstr>First…a joke</vt:lpstr>
      <vt:lpstr>Back to Tm’s</vt:lpstr>
      <vt:lpstr>Turing-Church Thesis</vt:lpstr>
      <vt:lpstr>PowerPoint Presentation</vt:lpstr>
    </vt:vector>
  </TitlesOfParts>
  <Company>CUNY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Theoretical Computer Science</dc:title>
  <dc:creator>Aashna Shah</dc:creator>
  <cp:lastModifiedBy>mhendri000@citymail.cuny.edu</cp:lastModifiedBy>
  <cp:revision>34</cp:revision>
  <dcterms:created xsi:type="dcterms:W3CDTF">2014-09-29T01:47:54Z</dcterms:created>
  <dcterms:modified xsi:type="dcterms:W3CDTF">2016-09-24T17:25:05Z</dcterms:modified>
</cp:coreProperties>
</file>